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93" r:id="rId3"/>
    <p:sldId id="261" r:id="rId4"/>
    <p:sldId id="276" r:id="rId5"/>
    <p:sldId id="279" r:id="rId6"/>
    <p:sldId id="260" r:id="rId7"/>
    <p:sldId id="290" r:id="rId8"/>
    <p:sldId id="273" r:id="rId9"/>
    <p:sldId id="278" r:id="rId10"/>
    <p:sldId id="265" r:id="rId11"/>
    <p:sldId id="267" r:id="rId12"/>
    <p:sldId id="257" r:id="rId13"/>
    <p:sldId id="292" r:id="rId14"/>
    <p:sldId id="285" r:id="rId15"/>
    <p:sldId id="286" r:id="rId16"/>
    <p:sldId id="277" r:id="rId17"/>
    <p:sldId id="287" r:id="rId18"/>
    <p:sldId id="295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820"/>
    <p:restoredTop sz="94643"/>
  </p:normalViewPr>
  <p:slideViewPr>
    <p:cSldViewPr snapToGrid="0" snapToObjects="1">
      <p:cViewPr varScale="1">
        <p:scale>
          <a:sx n="95" d="100"/>
          <a:sy n="95" d="100"/>
        </p:scale>
        <p:origin x="216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3E1694-2904-3B47-A4F1-253A75EB6F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5602049-98A4-544D-9E74-7D6B9C2AE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90A6E6F-37CE-FF44-A1BA-A4F41B612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5C9D-FC08-7243-9E8A-56027C3B608A}" type="datetimeFigureOut">
              <a:rPr lang="it-IT" smtClean="0"/>
              <a:t>10/09/18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86E7131-47C7-0B46-8110-B08B0C27E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2C2BB9D-2BAD-A24A-B333-6865EC77F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9D884-D626-F04C-B09F-55B2617D01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0571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67EEE2-6C77-1748-ACDD-ED1493AA1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1D90586-007C-A34D-812E-655944A53C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F588F36-AE0A-EF41-9FDE-AD57D42DF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5C9D-FC08-7243-9E8A-56027C3B608A}" type="datetimeFigureOut">
              <a:rPr lang="it-IT" smtClean="0"/>
              <a:t>10/09/18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D2553D-08B6-F14E-BA49-6E0DA4976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E72FA45-7A32-DF4C-8FB6-DEF505D25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9D884-D626-F04C-B09F-55B2617D01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7423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D7A49EE-02C7-8C4E-AC6D-AF255AC6BB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C8B5466-6664-7F45-BD9B-9B560BB419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8A8E643-CF3C-0144-8DEE-64C2826EA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5C9D-FC08-7243-9E8A-56027C3B608A}" type="datetimeFigureOut">
              <a:rPr lang="it-IT" smtClean="0"/>
              <a:t>10/09/18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3C6E282-B806-A448-A2C3-1E39168BD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24C54AA-9C10-C840-B47C-11DB56CC0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9D884-D626-F04C-B09F-55B2617D01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1891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53888D-A2DE-7E45-9B82-71B9BD37E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D1559DC-427C-F64B-90FB-5E95E8D81A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4B4BD77-04B8-5F40-9C34-98D0626DB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5C9D-FC08-7243-9E8A-56027C3B608A}" type="datetimeFigureOut">
              <a:rPr lang="it-IT" smtClean="0"/>
              <a:t>10/09/18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32E8352-5C4E-3843-929F-84F1436BA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D332AB-6564-E047-AF46-A183F13D3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9D884-D626-F04C-B09F-55B2617D01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9964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B006CE-1B0F-294B-B8E0-A3AED2098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93967B8-7D10-6649-8A55-A7EC8D25E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EB6AA70-2460-7342-8A7B-7F2F5F1D5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5C9D-FC08-7243-9E8A-56027C3B608A}" type="datetimeFigureOut">
              <a:rPr lang="it-IT" smtClean="0"/>
              <a:t>10/09/18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49C0C49-473D-FF40-B211-9FCC2C9D4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6B034D2-5CF3-414C-AF2B-0E9CC2082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9D884-D626-F04C-B09F-55B2617D01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683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B40427-88A1-704D-AC07-7036E9087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913D1EE-D420-044E-9506-3D9B8E0EAA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E214121-F891-4B45-A462-9D38B265C3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44F75F-2A26-4B45-B992-7D3DC8078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5C9D-FC08-7243-9E8A-56027C3B608A}" type="datetimeFigureOut">
              <a:rPr lang="it-IT" smtClean="0"/>
              <a:t>10/09/18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44DE947-B36C-C441-AC26-711F1B6F6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4485256-9178-FB4A-97EF-47319A41A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9D884-D626-F04C-B09F-55B2617D01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906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DD4780-E226-5149-8DE4-188695764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F103296-79D2-834B-B9B7-4A5E258252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CED4140-35AD-A847-AD4C-CA9BB11F56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421F9AC-F6CA-1D46-8BE3-A4DF0085AC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1376798-C7D0-A945-AEF2-D5193CA889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7565E0E-C93B-654D-826E-FCC7E5BFA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5C9D-FC08-7243-9E8A-56027C3B608A}" type="datetimeFigureOut">
              <a:rPr lang="it-IT" smtClean="0"/>
              <a:t>10/09/18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25E85A1-DF4A-2747-885E-2A0EB767F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D9EA75D-B986-0746-BE06-6456936E3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9D884-D626-F04C-B09F-55B2617D01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9199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F22F4F5-A24D-B04E-AFD1-02F6B7312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FF864754-2501-2944-9082-A16577A38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5C9D-FC08-7243-9E8A-56027C3B608A}" type="datetimeFigureOut">
              <a:rPr lang="it-IT" smtClean="0"/>
              <a:t>10/09/18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F89845D-6E30-D64E-BEFB-630924022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F4F9CF-8340-BB40-B758-FF1CE33CC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9D884-D626-F04C-B09F-55B2617D01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5743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274EC63-5BAA-FA4B-8F2C-75EEBAB71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5C9D-FC08-7243-9E8A-56027C3B608A}" type="datetimeFigureOut">
              <a:rPr lang="it-IT" smtClean="0"/>
              <a:t>10/09/18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9D1831E-66DA-9842-BAA3-1EF93546E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E6793E2-DF6B-624F-A7C0-FDD037F87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9D884-D626-F04C-B09F-55B2617D01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6332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AE96020-737F-704C-9D1D-B842B1A43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3CEB548-1442-1B41-BBA7-769C81B956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20BCD7C-B264-314F-ADD1-85DF91860E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CE10F33-92DB-DD43-9C66-33E68BE3F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5C9D-FC08-7243-9E8A-56027C3B608A}" type="datetimeFigureOut">
              <a:rPr lang="it-IT" smtClean="0"/>
              <a:t>10/09/18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16226DF-84F8-6B42-914D-3571AB1EE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C26FAA2-7644-F644-A9DB-E69669C77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9D884-D626-F04C-B09F-55B2617D01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3043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E438B1-7D00-4042-8D52-C8A7E7D5F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714820D-C744-5845-B95F-2D3355EB69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22B3CFE-DE5B-9149-BEE9-04D96AB5B0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5BD4AF2-D5DD-6347-A9A7-57A9E1222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5C9D-FC08-7243-9E8A-56027C3B608A}" type="datetimeFigureOut">
              <a:rPr lang="it-IT" smtClean="0"/>
              <a:t>10/09/18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97D3FE9-2E8D-C94F-8C2D-F5EB6647F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384A6BC-6439-E84E-9484-FA00A9473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9D884-D626-F04C-B09F-55B2617D01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2609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696A6799-59F4-3848-964B-D3E6B0642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994E65E-6355-A842-AB9E-D26611948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7FF8802-BDA5-E74B-9197-DB4154981D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B5C9D-FC08-7243-9E8A-56027C3B608A}" type="datetimeFigureOut">
              <a:rPr lang="it-IT" smtClean="0"/>
              <a:t>10/09/18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72CCC23-9F45-CF44-881B-5363806F40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2A8E163-88E9-F248-B5A4-A65286E34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9D884-D626-F04C-B09F-55B2617D01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600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AC87318-0655-704B-8FB4-55D8AA5B03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4257" y="772999"/>
            <a:ext cx="9263743" cy="3363006"/>
          </a:xfrm>
        </p:spPr>
        <p:txBody>
          <a:bodyPr>
            <a:normAutofit fontScale="90000"/>
          </a:bodyPr>
          <a:lstStyle/>
          <a:p>
            <a:br>
              <a:rPr lang="it-IT" i="1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r>
              <a:rPr lang="it-IT" b="1" i="1" dirty="0"/>
              <a:t>Bagliori  e abbagli dei vetri veneziani nelle lettere turco-ottomane</a:t>
            </a:r>
            <a:br>
              <a:rPr lang="it-IT" dirty="0"/>
            </a:b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9AE1975-AADD-EC47-A408-B943ED8870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  <a:p>
            <a:endParaRPr lang="it-IT" dirty="0"/>
          </a:p>
          <a:p>
            <a:r>
              <a:rPr lang="it-IT" sz="3200" dirty="0"/>
              <a:t>Giampiero </a:t>
            </a:r>
            <a:r>
              <a:rPr lang="it-IT" sz="3200" dirty="0" err="1"/>
              <a:t>Bellingeri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877363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F2D4F7-BB99-AE4C-961A-16FACCA29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65125"/>
            <a:ext cx="5048250" cy="4264025"/>
          </a:xfrm>
        </p:spPr>
        <p:txBody>
          <a:bodyPr>
            <a:normAutofit/>
          </a:bodyPr>
          <a:lstStyle/>
          <a:p>
            <a:r>
              <a:rPr lang="it-IT" sz="3600" b="1" dirty="0"/>
              <a:t>Vetro per lampada da moschea in vetro smaltato, Venezia, Salviati, 1870 </a:t>
            </a:r>
            <a:r>
              <a:rPr lang="it-IT" sz="3600" b="1" dirty="0" err="1"/>
              <a:t>ca</a:t>
            </a:r>
            <a:endParaRPr lang="it-IT" sz="3600" b="1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5B15D62C-B19F-7B40-8984-204191674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8680" y="0"/>
            <a:ext cx="5983320" cy="6858000"/>
          </a:xfrm>
          <a:prstGeom prst="rect">
            <a:avLst/>
          </a:prstGeom>
        </p:spPr>
      </p:pic>
      <p:sp>
        <p:nvSpPr>
          <p:cNvPr id="9" name="Segnaposto contenuto 8">
            <a:extLst>
              <a:ext uri="{FF2B5EF4-FFF2-40B4-BE49-F238E27FC236}">
                <a16:creationId xmlns:a16="http://schemas.microsoft.com/office/drawing/2014/main" id="{66EB8ACF-BB22-5F4B-BFA1-6D44790C1E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062" y="5499278"/>
            <a:ext cx="4888452" cy="1358721"/>
          </a:xfrm>
        </p:spPr>
        <p:txBody>
          <a:bodyPr/>
          <a:lstStyle/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22884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FC62E4-329B-C645-9091-49ED7CE3D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/>
              <a:t>Piccoli specchi a cornice di vetro, Venezia</a:t>
            </a:r>
          </a:p>
        </p:txBody>
      </p:sp>
      <p:pic>
        <p:nvPicPr>
          <p:cNvPr id="9" name="Segnaposto contenuto 8">
            <a:extLst>
              <a:ext uri="{FF2B5EF4-FFF2-40B4-BE49-F238E27FC236}">
                <a16:creationId xmlns:a16="http://schemas.microsoft.com/office/drawing/2014/main" id="{BE295BA5-37C7-254F-9FDC-8FA789A6F5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550" y="1690688"/>
            <a:ext cx="10210800" cy="5198457"/>
          </a:xfrm>
        </p:spPr>
      </p:pic>
    </p:spTree>
    <p:extLst>
      <p:ext uri="{BB962C8B-B14F-4D97-AF65-F5344CB8AC3E}">
        <p14:creationId xmlns:p14="http://schemas.microsoft.com/office/powerpoint/2010/main" val="25563122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9316B3FA-DCA7-F74F-8020-3D3D7B940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b="1" dirty="0"/>
              <a:t>Coppa di vetro, Persia o Egitto, X secolo. Tesoro di San Marco</a:t>
            </a:r>
          </a:p>
        </p:txBody>
      </p:sp>
      <p:pic>
        <p:nvPicPr>
          <p:cNvPr id="11" name="Segnaposto contenuto 10">
            <a:extLst>
              <a:ext uri="{FF2B5EF4-FFF2-40B4-BE49-F238E27FC236}">
                <a16:creationId xmlns:a16="http://schemas.microsoft.com/office/drawing/2014/main" id="{ACB330FB-D043-A04A-A3DD-910E4CB4F5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71950" y="2210594"/>
            <a:ext cx="3848100" cy="3581400"/>
          </a:xfrm>
        </p:spPr>
      </p:pic>
    </p:spTree>
    <p:extLst>
      <p:ext uri="{BB962C8B-B14F-4D97-AF65-F5344CB8AC3E}">
        <p14:creationId xmlns:p14="http://schemas.microsoft.com/office/powerpoint/2010/main" val="22957537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459BB1-C45B-D74F-B0B7-4E6FAA61D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416" y="431346"/>
            <a:ext cx="4493498" cy="1577068"/>
          </a:xfrm>
        </p:spPr>
        <p:txBody>
          <a:bodyPr>
            <a:normAutofit/>
          </a:bodyPr>
          <a:lstStyle/>
          <a:p>
            <a:r>
              <a:rPr lang="it-IT" sz="3200" b="1" dirty="0"/>
              <a:t>Vaso e bicchiere arabi in vetro e smalto, XIII secolo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F6D2172-2DBF-AD42-9BE0-268E6396A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F78DAD4-34DB-B24B-A343-006173CAA9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5914" y="431345"/>
            <a:ext cx="6953670" cy="5745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466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7C4D02-F321-5941-991F-1DE2D5F6E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/>
              <a:t>Bicchiere Ave Maria, frammenti, </a:t>
            </a:r>
            <a:r>
              <a:rPr lang="it-IT" sz="3600" b="1" dirty="0" err="1"/>
              <a:t>ca</a:t>
            </a:r>
            <a:r>
              <a:rPr lang="it-IT" sz="3600" b="1" dirty="0"/>
              <a:t>. 1290, Venezia?</a:t>
            </a: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F14A78A8-682E-804D-99E3-D59C35ED63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94000" y="2108994"/>
            <a:ext cx="6604000" cy="3784600"/>
          </a:xfrm>
        </p:spPr>
      </p:pic>
    </p:spTree>
    <p:extLst>
      <p:ext uri="{BB962C8B-B14F-4D97-AF65-F5344CB8AC3E}">
        <p14:creationId xmlns:p14="http://schemas.microsoft.com/office/powerpoint/2010/main" val="9788442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5F88A6-2A1C-564D-ACE5-CA91F5747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/>
              <a:t>Calice con disegno di torneo</a:t>
            </a: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A5DCAE1E-7DD4-3442-95B7-0D5CAD8F39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16188" y="896454"/>
            <a:ext cx="3356893" cy="5214310"/>
          </a:xfrm>
        </p:spPr>
      </p:pic>
    </p:spTree>
    <p:extLst>
      <p:ext uri="{BB962C8B-B14F-4D97-AF65-F5344CB8AC3E}">
        <p14:creationId xmlns:p14="http://schemas.microsoft.com/office/powerpoint/2010/main" val="6296911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844C69-A28E-204B-AACA-EB9A86190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600" b="1" dirty="0"/>
              <a:t>Specchio esagonale, vetro</a:t>
            </a: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3591D2AD-C2FB-F744-8346-2DAB95DF8B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3200" y="1825625"/>
            <a:ext cx="6288313" cy="4660612"/>
          </a:xfrm>
        </p:spPr>
      </p:pic>
    </p:spTree>
    <p:extLst>
      <p:ext uri="{BB962C8B-B14F-4D97-AF65-F5344CB8AC3E}">
        <p14:creationId xmlns:p14="http://schemas.microsoft.com/office/powerpoint/2010/main" val="34291660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3C1E5B0-0FB9-A846-9427-62F7B481D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753" y="378572"/>
            <a:ext cx="4235824" cy="4359275"/>
          </a:xfrm>
        </p:spPr>
        <p:txBody>
          <a:bodyPr>
            <a:normAutofit/>
          </a:bodyPr>
          <a:lstStyle/>
          <a:p>
            <a:r>
              <a:rPr lang="it-IT" sz="3600" b="1" dirty="0"/>
              <a:t>Specchio a cornice di vetro dorato, Venezia</a:t>
            </a: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5B55BC18-D742-7746-9E13-4C022B5496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11272" y="-1506070"/>
            <a:ext cx="7180728" cy="9574305"/>
          </a:xfrm>
        </p:spPr>
      </p:pic>
    </p:spTree>
    <p:extLst>
      <p:ext uri="{BB962C8B-B14F-4D97-AF65-F5344CB8AC3E}">
        <p14:creationId xmlns:p14="http://schemas.microsoft.com/office/powerpoint/2010/main" val="39807453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F7677ABC-20BC-114B-A93A-481F3D39983D}"/>
              </a:ext>
            </a:extLst>
          </p:cNvPr>
          <p:cNvSpPr txBox="1"/>
          <p:nvPr/>
        </p:nvSpPr>
        <p:spPr>
          <a:xfrm>
            <a:off x="3953435" y="3012141"/>
            <a:ext cx="4054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000" b="1" dirty="0"/>
              <a:t>GRAZIE</a:t>
            </a:r>
          </a:p>
        </p:txBody>
      </p:sp>
    </p:spTree>
    <p:extLst>
      <p:ext uri="{BB962C8B-B14F-4D97-AF65-F5344CB8AC3E}">
        <p14:creationId xmlns:p14="http://schemas.microsoft.com/office/powerpoint/2010/main" val="3571280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219CA9-1618-BE4D-AB5F-40770A86C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741" y="417885"/>
            <a:ext cx="3733800" cy="614325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/>
              <a:t>Palazzo </a:t>
            </a:r>
            <a:r>
              <a:rPr lang="it-IT" sz="3600" b="1" dirty="0" err="1"/>
              <a:t>Barbarigo</a:t>
            </a:r>
            <a:r>
              <a:rPr lang="it-IT" sz="3600" b="1" dirty="0"/>
              <a:t> a San </a:t>
            </a:r>
            <a:r>
              <a:rPr lang="it-IT" sz="3600" b="1" dirty="0" err="1"/>
              <a:t>Vio</a:t>
            </a:r>
            <a:r>
              <a:rPr lang="it-IT" sz="3600" b="1" dirty="0"/>
              <a:t>: Enrico III di Francia a Murano</a:t>
            </a:r>
            <a:br>
              <a:rPr lang="it-IT" sz="3600" b="1" dirty="0"/>
            </a:br>
            <a:r>
              <a:rPr lang="it-IT" sz="3600" b="1" dirty="0"/>
              <a:t>(mosaico Salviati, 1886).</a:t>
            </a:r>
            <a:br>
              <a:rPr lang="it-IT" sz="3600" b="1" dirty="0"/>
            </a:br>
            <a:r>
              <a:rPr lang="it-IT" sz="3600" b="1" dirty="0"/>
              <a:t>Vetro veneziano e tappeto turco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843A5DB-B68B-2344-B888-586EDF39FD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5789" y="470647"/>
            <a:ext cx="6925135" cy="603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82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43A039-5C0E-D745-8410-375B8ECD5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171950" cy="1325563"/>
          </a:xfrm>
        </p:spPr>
        <p:txBody>
          <a:bodyPr>
            <a:normAutofit/>
          </a:bodyPr>
          <a:lstStyle/>
          <a:p>
            <a:r>
              <a:rPr lang="it-IT" sz="3600" b="1" dirty="0"/>
              <a:t>Coppe e vasi con coperchio, Venezia</a:t>
            </a:r>
          </a:p>
        </p:txBody>
      </p:sp>
      <p:pic>
        <p:nvPicPr>
          <p:cNvPr id="11" name="Segnaposto contenuto 10">
            <a:extLst>
              <a:ext uri="{FF2B5EF4-FFF2-40B4-BE49-F238E27FC236}">
                <a16:creationId xmlns:a16="http://schemas.microsoft.com/office/drawing/2014/main" id="{D1CB8540-E2E5-0640-91BE-3887D26E9D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38650" y="587374"/>
            <a:ext cx="7159535" cy="5680075"/>
          </a:xfrm>
        </p:spPr>
      </p:pic>
    </p:spTree>
    <p:extLst>
      <p:ext uri="{BB962C8B-B14F-4D97-AF65-F5344CB8AC3E}">
        <p14:creationId xmlns:p14="http://schemas.microsoft.com/office/powerpoint/2010/main" val="747149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FB9814-6F78-FE4C-A2AB-C8C9639FF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600" b="1" dirty="0"/>
              <a:t>Oggetti da tavola in vetro a ghiaccio, Venezia, fine ‘500</a:t>
            </a: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75177876-47A6-6C4F-B49C-F24486FA70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3683" y="1690688"/>
            <a:ext cx="5683799" cy="7578400"/>
          </a:xfrm>
        </p:spPr>
      </p:pic>
    </p:spTree>
    <p:extLst>
      <p:ext uri="{BB962C8B-B14F-4D97-AF65-F5344CB8AC3E}">
        <p14:creationId xmlns:p14="http://schemas.microsoft.com/office/powerpoint/2010/main" val="23762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69E4C0-4E69-E449-BB76-98580515B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552450"/>
            <a:ext cx="4557416" cy="1276350"/>
          </a:xfrm>
        </p:spPr>
        <p:txBody>
          <a:bodyPr>
            <a:normAutofit fontScale="90000"/>
          </a:bodyPr>
          <a:lstStyle/>
          <a:p>
            <a:r>
              <a:rPr lang="it-IT" sz="3600" b="1" dirty="0"/>
              <a:t>Spruzzatore? Vetro smaltato, arte siriaca, fine XIII sec.</a:t>
            </a:r>
          </a:p>
        </p:txBody>
      </p:sp>
      <p:pic>
        <p:nvPicPr>
          <p:cNvPr id="9" name="Segnaposto contenuto 8">
            <a:extLst>
              <a:ext uri="{FF2B5EF4-FFF2-40B4-BE49-F238E27FC236}">
                <a16:creationId xmlns:a16="http://schemas.microsoft.com/office/drawing/2014/main" id="{D7B170D2-AEE8-5240-BC38-63B4470EF0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9185" y="2149475"/>
            <a:ext cx="3126781" cy="4351338"/>
          </a:xfr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D8930178-4A62-5E4A-9339-F8670D558997}"/>
              </a:ext>
            </a:extLst>
          </p:cNvPr>
          <p:cNvSpPr/>
          <p:nvPr/>
        </p:nvSpPr>
        <p:spPr>
          <a:xfrm>
            <a:off x="5734050" y="5638800"/>
            <a:ext cx="6191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600" b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Bicchieri arabi smaltati, XIII sec.</a:t>
            </a:r>
            <a:endParaRPr lang="it-IT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94926C42-412D-DA48-A043-692705ACB0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4050" y="552450"/>
            <a:ext cx="59944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464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C9ABB1-A9B5-3C4A-A118-C039C9E9F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5688335" cy="2942705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/>
              <a:t>Specchio di vetro grigio,</a:t>
            </a:r>
            <a:br>
              <a:rPr lang="it-IT" sz="3600" b="1" dirty="0"/>
            </a:br>
            <a:r>
              <a:rPr lang="it-IT" sz="3600" b="1" dirty="0"/>
              <a:t>Venezia</a:t>
            </a:r>
          </a:p>
        </p:txBody>
      </p:sp>
      <p:pic>
        <p:nvPicPr>
          <p:cNvPr id="17" name="Segnaposto contenuto 16">
            <a:extLst>
              <a:ext uri="{FF2B5EF4-FFF2-40B4-BE49-F238E27FC236}">
                <a16:creationId xmlns:a16="http://schemas.microsoft.com/office/drawing/2014/main" id="{F69EDA6B-9E57-8C44-8046-6829692ED7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88335" y="0"/>
            <a:ext cx="6503665" cy="6858000"/>
          </a:xfrm>
        </p:spPr>
      </p:pic>
    </p:spTree>
    <p:extLst>
      <p:ext uri="{BB962C8B-B14F-4D97-AF65-F5344CB8AC3E}">
        <p14:creationId xmlns:p14="http://schemas.microsoft.com/office/powerpoint/2010/main" val="777182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D9ED7717-E4F3-EC4C-AB8D-1F952157A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614" y="442397"/>
            <a:ext cx="3980328" cy="6003377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14D6D096-C643-7D42-8051-51D601DE1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4104" y="2034612"/>
            <a:ext cx="3361059" cy="4539701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677C353B-CC0A-7441-A1DC-703488EB1263}"/>
              </a:ext>
            </a:extLst>
          </p:cNvPr>
          <p:cNvSpPr/>
          <p:nvPr/>
        </p:nvSpPr>
        <p:spPr>
          <a:xfrm>
            <a:off x="5705341" y="442397"/>
            <a:ext cx="58098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600" b="1" dirty="0"/>
              <a:t>Vetri da lampada da moschea Venezia, XVI secolo</a:t>
            </a:r>
            <a:endParaRPr lang="it-IT" sz="3600" dirty="0"/>
          </a:p>
        </p:txBody>
      </p:sp>
    </p:spTree>
    <p:extLst>
      <p:ext uri="{BB962C8B-B14F-4D97-AF65-F5344CB8AC3E}">
        <p14:creationId xmlns:p14="http://schemas.microsoft.com/office/powerpoint/2010/main" val="2191413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697527-2D4F-954B-AAD2-BC4F6F69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863366" cy="1325563"/>
          </a:xfrm>
        </p:spPr>
        <p:txBody>
          <a:bodyPr>
            <a:normAutofit/>
          </a:bodyPr>
          <a:lstStyle/>
          <a:p>
            <a:r>
              <a:rPr lang="it-IT" sz="3600" b="1" dirty="0"/>
              <a:t>Vetri da lampada da moschea Venezia, XVI secolo</a:t>
            </a: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5B61E114-459B-054C-A6F3-CC66199F31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71500"/>
            <a:ext cx="3241779" cy="4793874"/>
          </a:xfr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DAB6CD52-A1FB-1F45-9B66-92E79F9074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0589" y="699245"/>
            <a:ext cx="3859721" cy="576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897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CEBCE6-FEC8-B649-8DA6-3D63859C1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/>
              <a:t>Lampada da Moschea, vetro smaltato, produzione araba</a:t>
            </a:r>
          </a:p>
        </p:txBody>
      </p:sp>
      <p:pic>
        <p:nvPicPr>
          <p:cNvPr id="9" name="Segnaposto contenuto 8">
            <a:extLst>
              <a:ext uri="{FF2B5EF4-FFF2-40B4-BE49-F238E27FC236}">
                <a16:creationId xmlns:a16="http://schemas.microsoft.com/office/drawing/2014/main" id="{37E51D07-384F-8C42-BEB0-0911A77584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05834" y="1378522"/>
            <a:ext cx="4249271" cy="5320990"/>
          </a:xfrm>
        </p:spPr>
      </p:pic>
    </p:spTree>
    <p:extLst>
      <p:ext uri="{BB962C8B-B14F-4D97-AF65-F5344CB8AC3E}">
        <p14:creationId xmlns:p14="http://schemas.microsoft.com/office/powerpoint/2010/main" val="27315922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</TotalTime>
  <Words>164</Words>
  <Application>Microsoft Macintosh PowerPoint</Application>
  <PresentationFormat>Widescreen</PresentationFormat>
  <Paragraphs>22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Tema di Office</vt:lpstr>
      <vt:lpstr>    Bagliori  e abbagli dei vetri veneziani nelle lettere turco-ottomane </vt:lpstr>
      <vt:lpstr>Palazzo Barbarigo a San Vio: Enrico III di Francia a Murano (mosaico Salviati, 1886). Vetro veneziano e tappeto turco</vt:lpstr>
      <vt:lpstr>Coppe e vasi con coperchio, Venezia</vt:lpstr>
      <vt:lpstr>Oggetti da tavola in vetro a ghiaccio, Venezia, fine ‘500</vt:lpstr>
      <vt:lpstr>Spruzzatore? Vetro smaltato, arte siriaca, fine XIII sec.</vt:lpstr>
      <vt:lpstr>Specchio di vetro grigio, Venezia</vt:lpstr>
      <vt:lpstr>Presentazione standard di PowerPoint</vt:lpstr>
      <vt:lpstr>Vetri da lampada da moschea Venezia, XVI secolo</vt:lpstr>
      <vt:lpstr>Lampada da Moschea, vetro smaltato, produzione araba</vt:lpstr>
      <vt:lpstr>Vetro per lampada da moschea in vetro smaltato, Venezia, Salviati, 1870 ca</vt:lpstr>
      <vt:lpstr>Piccoli specchi a cornice di vetro, Venezia</vt:lpstr>
      <vt:lpstr>Coppa di vetro, Persia o Egitto, X secolo. Tesoro di San Marco</vt:lpstr>
      <vt:lpstr>Vaso e bicchiere arabi in vetro e smalto, XIII secolo</vt:lpstr>
      <vt:lpstr>Bicchiere Ave Maria, frammenti, ca. 1290, Venezia?</vt:lpstr>
      <vt:lpstr>Calice con disegno di torneo</vt:lpstr>
      <vt:lpstr>Specchio esagonale, vetro</vt:lpstr>
      <vt:lpstr>Specchio a cornice di vetro dorato, Venezia</vt:lpstr>
      <vt:lpstr>Presentazione standard di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Riflessioni su bagliori  e abbagli dei vetri veneziani nelle lettere turco-ottomane </dc:title>
  <dc:creator>marica milanesi</dc:creator>
  <cp:lastModifiedBy>marica milanesi</cp:lastModifiedBy>
  <cp:revision>23</cp:revision>
  <dcterms:created xsi:type="dcterms:W3CDTF">2018-09-09T18:27:51Z</dcterms:created>
  <dcterms:modified xsi:type="dcterms:W3CDTF">2018-09-10T10:28:02Z</dcterms:modified>
</cp:coreProperties>
</file>