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9" d="100"/>
          <a:sy n="49" d="100"/>
        </p:scale>
        <p:origin x="1898" y="6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E871C5-1D47-72D4-5826-E747AF4E2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5982B8-C65A-D92E-BDFD-26B7349894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E49494-DAED-54A9-12BF-FBE1FE268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CC3741-753E-1FF8-0C1B-614760D41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A3264D3-1740-B2F2-45F9-BEF1AB09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03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871E12-6C6B-DC7B-9478-DCF502FAA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9152D4-7252-4BF3-7C25-28C19ADCF8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812AC9-EF5C-34D8-84B7-595071E7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0832FD-6A91-5FC6-BB05-118B0BD97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283EE8-7833-B93B-D906-5CBD8786D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3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298244B-788E-AE5B-21D3-E88B89D2C8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EC5FDF3-D18C-43E0-DD73-53258B76F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C181AB-2677-53EC-8D00-60C1E63F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C763B1-C04D-5A26-5EF4-7A95F3EDD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18CC9D-A390-6F6B-8E45-34D045588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920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54336C-25FA-9C2B-909D-6569FD5F6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A14AB8-D06C-99CD-F285-D9420A9C55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6F0C00-DA97-9131-E3B6-72A06A8DE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E549B7-9203-0B6D-A229-A3F4106F0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A69AC0-444D-D36B-28F7-F8647AA0F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00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82A609-4FDB-E910-F37E-1B77922F2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8D1FEB-4048-D6C1-7C85-426746C4F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B727E1-2410-B679-7313-A760BA1EA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D5DCE8-28BB-9396-8BC2-8B2E40115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9F62EE-2C91-46CA-702C-2EC068FF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5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D7E551-500F-20AA-FB89-EA3A649D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88934E-5EE3-28CB-5308-7180CD0841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0A58F13-649D-18D7-0110-BE2A32355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BBE0487-2CCD-2D89-2B1B-B94FC885C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F2BF78A-372A-4CD8-18F1-BF81C6D3B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CD5E7A7-8FAF-79AE-C527-6EC8BE4B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2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C6C35C-6F52-9790-A893-BA398F599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8CAE62-6AC2-A089-8622-B8F619EFF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8A2545-790C-1D97-29E9-193745B15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7493E3D-A8E7-C4BA-F907-F5B625FE49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9E69DD4-1D69-86BB-7ECF-6FF91CDD85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FCF3016-C8AC-BDAD-DD78-FB7CC9AC7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C7CABCB-5E9F-C989-48F4-31558A0AD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C40A89C-6CBB-565E-A9D8-BD940CC9B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8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3B9413-4FC5-0828-DF6D-3A505429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ADA67E2-494B-C460-E6C9-8E84A87EE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3391876-221D-47E0-2993-8AF53FC67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0F65196-2F1C-9CC2-AA8E-936F95BB8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34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6833958-934C-0D65-3C43-15C35450A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735D37-AF61-BCC4-113A-B3190374B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0C94F1-1190-D28E-A585-A6A162EF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85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52A30C-6E61-B2E4-42AD-A2BB5BB19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B218B1-7FED-8A09-3876-F16036DC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D98138C-28CF-4847-0D25-73EDA1C44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B94642-8030-DAE2-7E73-608E3DB8B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05B18B-1D59-60E1-4D6A-421E150E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D103EA-A9D1-13AA-9B2A-08142C545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8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28E774-FB1E-ECBE-2BF9-72A07552A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6A67F4-CBA6-AA09-52FB-718754FFD8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A7EA0DA-780B-1C42-2928-62E8CEE91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8116F25-9A8B-760F-7B48-830479DB4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FFC8DB-314B-95CD-CE93-68AD225B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8BB86A-E446-ACAE-22F8-ABCCFDEEF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685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6A0E9A5-7F67-6D3A-AABD-87550BA2F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D529D54-FE8C-2290-733E-ABD3DAC25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E8A3A9-7451-7A56-72C6-A1FA51B74E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6C7ABF-2C96-4E7F-80B2-A620498F284A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A3F1BF-D265-3E6F-BEF8-4D8A2DFBD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17066-F254-A143-7125-4C7C5E544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45B233-5932-43C4-9E26-9769C6C6DB3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75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F939DC3-A2F0-5CC3-0A0A-6CBACB11D1FA}"/>
              </a:ext>
            </a:extLst>
          </p:cNvPr>
          <p:cNvSpPr txBox="1"/>
          <p:nvPr/>
        </p:nvSpPr>
        <p:spPr>
          <a:xfrm>
            <a:off x="909119" y="137226"/>
            <a:ext cx="9549331" cy="86517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951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Developing a method for measuring mercury photoreduction in snow with a LED Solar Simulator </a:t>
            </a:r>
            <a:endParaRPr lang="it-IT" sz="24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B564CD91-9DED-7649-8DBE-090D9B3F9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9" y="186824"/>
            <a:ext cx="651869" cy="651869"/>
          </a:xfrm>
          <a:prstGeom prst="rect">
            <a:avLst/>
          </a:prstGeom>
        </p:spPr>
      </p:pic>
      <p:pic>
        <p:nvPicPr>
          <p:cNvPr id="8" name="Picture 2" descr="University of Manitoba - Wikipedia">
            <a:extLst>
              <a:ext uri="{FF2B5EF4-FFF2-40B4-BE49-F238E27FC236}">
                <a16:creationId xmlns:a16="http://schemas.microsoft.com/office/drawing/2014/main" id="{A8924054-FAE9-2486-4764-EE8C44290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558" y="177069"/>
            <a:ext cx="1092789" cy="52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92208C2D-0238-4FC3-80B6-B86537B65309}"/>
              </a:ext>
            </a:extLst>
          </p:cNvPr>
          <p:cNvGrpSpPr/>
          <p:nvPr/>
        </p:nvGrpSpPr>
        <p:grpSpPr>
          <a:xfrm>
            <a:off x="690435" y="1700582"/>
            <a:ext cx="5405565" cy="4606129"/>
            <a:chOff x="6649496" y="10574010"/>
            <a:chExt cx="17256666" cy="13620852"/>
          </a:xfrm>
        </p:grpSpPr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D6EF1C0D-CDB3-579E-79E3-CB9AD9623437}"/>
                </a:ext>
              </a:extLst>
            </p:cNvPr>
            <p:cNvGrpSpPr/>
            <p:nvPr/>
          </p:nvGrpSpPr>
          <p:grpSpPr>
            <a:xfrm>
              <a:off x="6649496" y="10574010"/>
              <a:ext cx="17256666" cy="13620852"/>
              <a:chOff x="7370931" y="10543655"/>
              <a:chExt cx="17256666" cy="13620852"/>
            </a:xfrm>
          </p:grpSpPr>
          <p:grpSp>
            <p:nvGrpSpPr>
              <p:cNvPr id="24" name="Gruppo 23">
                <a:extLst>
                  <a:ext uri="{FF2B5EF4-FFF2-40B4-BE49-F238E27FC236}">
                    <a16:creationId xmlns:a16="http://schemas.microsoft.com/office/drawing/2014/main" id="{68EB6B5D-03EF-C596-2616-D26CE30E2741}"/>
                  </a:ext>
                </a:extLst>
              </p:cNvPr>
              <p:cNvGrpSpPr/>
              <p:nvPr/>
            </p:nvGrpSpPr>
            <p:grpSpPr>
              <a:xfrm>
                <a:off x="7370931" y="10543655"/>
                <a:ext cx="17256666" cy="13620852"/>
                <a:chOff x="7370931" y="10543655"/>
                <a:chExt cx="17256666" cy="13620852"/>
              </a:xfrm>
            </p:grpSpPr>
            <p:grpSp>
              <p:nvGrpSpPr>
                <p:cNvPr id="26" name="Gruppo 25">
                  <a:extLst>
                    <a:ext uri="{FF2B5EF4-FFF2-40B4-BE49-F238E27FC236}">
                      <a16:creationId xmlns:a16="http://schemas.microsoft.com/office/drawing/2014/main" id="{19600AD4-01FA-8A67-41BE-80A051489309}"/>
                    </a:ext>
                  </a:extLst>
                </p:cNvPr>
                <p:cNvGrpSpPr/>
                <p:nvPr/>
              </p:nvGrpSpPr>
              <p:grpSpPr>
                <a:xfrm>
                  <a:off x="7370931" y="10543655"/>
                  <a:ext cx="17256666" cy="13620852"/>
                  <a:chOff x="10773649" y="16825142"/>
                  <a:chExt cx="18327739" cy="13763813"/>
                </a:xfrm>
              </p:grpSpPr>
              <p:grpSp>
                <p:nvGrpSpPr>
                  <p:cNvPr id="28" name="Gruppo 27">
                    <a:extLst>
                      <a:ext uri="{FF2B5EF4-FFF2-40B4-BE49-F238E27FC236}">
                        <a16:creationId xmlns:a16="http://schemas.microsoft.com/office/drawing/2014/main" id="{A3ED1587-4ED3-B0AF-B8B7-1B711DCDAB48}"/>
                      </a:ext>
                    </a:extLst>
                  </p:cNvPr>
                  <p:cNvGrpSpPr/>
                  <p:nvPr/>
                </p:nvGrpSpPr>
                <p:grpSpPr>
                  <a:xfrm>
                    <a:off x="10773649" y="16825142"/>
                    <a:ext cx="18327739" cy="13763813"/>
                    <a:chOff x="10773649" y="16825142"/>
                    <a:chExt cx="18327739" cy="13763813"/>
                  </a:xfrm>
                </p:grpSpPr>
                <p:grpSp>
                  <p:nvGrpSpPr>
                    <p:cNvPr id="30" name="Gruppo 29">
                      <a:extLst>
                        <a:ext uri="{FF2B5EF4-FFF2-40B4-BE49-F238E27FC236}">
                          <a16:creationId xmlns:a16="http://schemas.microsoft.com/office/drawing/2014/main" id="{7341FF57-8DE6-CF64-3333-79CA8636147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73649" y="16825142"/>
                      <a:ext cx="18327739" cy="13763813"/>
                      <a:chOff x="10773649" y="16825142"/>
                      <a:chExt cx="18327739" cy="13763813"/>
                    </a:xfrm>
                  </p:grpSpPr>
                  <p:pic>
                    <p:nvPicPr>
                      <p:cNvPr id="32" name="Immagine 31" descr="Immagine che contiene testo, diagramma, Piano, Disegno tecnico&#10;&#10;Descrizione generata automaticamente">
                        <a:extLst>
                          <a:ext uri="{FF2B5EF4-FFF2-40B4-BE49-F238E27FC236}">
                            <a16:creationId xmlns:a16="http://schemas.microsoft.com/office/drawing/2014/main" id="{7BAC0D01-C4E0-8FA4-E832-84A3F90D745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3615"/>
                      <a:stretch/>
                    </p:blipFill>
                    <p:spPr>
                      <a:xfrm>
                        <a:off x="10777934" y="16825142"/>
                        <a:ext cx="18323454" cy="13763813"/>
                      </a:xfrm>
                      <a:prstGeom prst="rect">
                        <a:avLst/>
                      </a:prstGeom>
                      <a:ln w="57150">
                        <a:solidFill>
                          <a:schemeClr val="tx1"/>
                        </a:solidFill>
                      </a:ln>
                    </p:spPr>
                  </p:pic>
                  <p:sp>
                    <p:nvSpPr>
                      <p:cNvPr id="33" name="Ovale 32">
                        <a:extLst>
                          <a:ext uri="{FF2B5EF4-FFF2-40B4-BE49-F238E27FC236}">
                            <a16:creationId xmlns:a16="http://schemas.microsoft.com/office/drawing/2014/main" id="{C6A828DA-C484-05BC-23B9-62A488B2EA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73649" y="17824705"/>
                        <a:ext cx="5548971" cy="5412131"/>
                      </a:xfrm>
                      <a:prstGeom prst="ellipse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  <p:sp>
                  <p:nvSpPr>
                    <p:cNvPr id="31" name="Ovale 30">
                      <a:extLst>
                        <a:ext uri="{FF2B5EF4-FFF2-40B4-BE49-F238E27FC236}">
                          <a16:creationId xmlns:a16="http://schemas.microsoft.com/office/drawing/2014/main" id="{CB6DD4FE-8059-1133-F6E7-BEBDF33D99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9177" y="24881242"/>
                      <a:ext cx="3417715" cy="3490599"/>
                    </a:xfrm>
                    <a:prstGeom prst="ellips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9" name="CasellaDiTesto 28">
                    <a:extLst>
                      <a:ext uri="{FF2B5EF4-FFF2-40B4-BE49-F238E27FC236}">
                        <a16:creationId xmlns:a16="http://schemas.microsoft.com/office/drawing/2014/main" id="{D4A8367A-CCEB-8B92-4E05-874CD6F8C830}"/>
                      </a:ext>
                    </a:extLst>
                  </p:cNvPr>
                  <p:cNvSpPr txBox="1"/>
                  <p:nvPr/>
                </p:nvSpPr>
                <p:spPr>
                  <a:xfrm>
                    <a:off x="16731328" y="17088960"/>
                    <a:ext cx="2308484" cy="7357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00" b="1" dirty="0"/>
                      <a:t>- 20°C</a:t>
                    </a:r>
                  </a:p>
                </p:txBody>
              </p:sp>
            </p:grpSp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C9B8053D-FAEF-2682-EBFB-07BF1C58E642}"/>
                    </a:ext>
                  </a:extLst>
                </p:cNvPr>
                <p:cNvSpPr txBox="1"/>
                <p:nvPr/>
              </p:nvSpPr>
              <p:spPr>
                <a:xfrm>
                  <a:off x="12980444" y="14048566"/>
                  <a:ext cx="1515746" cy="6370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00" dirty="0"/>
                    <a:t>Hg(0)</a:t>
                  </a:r>
                </a:p>
              </p:txBody>
            </p:sp>
          </p:grp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8BACCB3-4DB5-7F31-55A5-8B1F8C260617}"/>
                  </a:ext>
                </a:extLst>
              </p:cNvPr>
              <p:cNvSpPr txBox="1"/>
              <p:nvPr/>
            </p:nvSpPr>
            <p:spPr>
              <a:xfrm>
                <a:off x="19159775" y="22630788"/>
                <a:ext cx="1384533" cy="6370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Hg(0)</a:t>
                </a:r>
              </a:p>
            </p:txBody>
          </p:sp>
        </p:grp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FF8B85C5-30C1-ECC1-85AF-8C9E225749A5}"/>
                </a:ext>
              </a:extLst>
            </p:cNvPr>
            <p:cNvSpPr txBox="1"/>
            <p:nvPr/>
          </p:nvSpPr>
          <p:spPr>
            <a:xfrm>
              <a:off x="21223144" y="20273604"/>
              <a:ext cx="2073926" cy="10011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 err="1">
                  <a:effectLst/>
                  <a:ea typeface="Aptos" panose="020B0004020202020204" pitchFamily="34" charset="0"/>
                </a:rPr>
                <a:t>Tekran</a:t>
              </a:r>
              <a:r>
                <a:rPr lang="en-GB" sz="800" dirty="0">
                  <a:effectLst/>
                  <a:ea typeface="Aptos" panose="020B0004020202020204" pitchFamily="34" charset="0"/>
                </a:rPr>
                <a:t> 2537b </a:t>
              </a:r>
              <a:endParaRPr lang="en-GB" sz="800" dirty="0"/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822AE69D-70A2-B7D5-9CA9-0EA94A18F466}"/>
              </a:ext>
            </a:extLst>
          </p:cNvPr>
          <p:cNvGrpSpPr/>
          <p:nvPr/>
        </p:nvGrpSpPr>
        <p:grpSpPr>
          <a:xfrm>
            <a:off x="6886037" y="1657906"/>
            <a:ext cx="4244595" cy="2098875"/>
            <a:chOff x="-13905832" y="5737056"/>
            <a:chExt cx="12553017" cy="7792621"/>
          </a:xfrm>
        </p:grpSpPr>
        <p:pic>
          <p:nvPicPr>
            <p:cNvPr id="35" name="Immagine 34" descr="Immagine che contiene linea, testo, Diagramma, diagramma&#10;&#10;Descrizione generata automaticamente">
              <a:extLst>
                <a:ext uri="{FF2B5EF4-FFF2-40B4-BE49-F238E27FC236}">
                  <a16:creationId xmlns:a16="http://schemas.microsoft.com/office/drawing/2014/main" id="{7E12A18E-E3C8-0D24-5A4F-83FE246C1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1" t="3109" r="6721"/>
            <a:stretch/>
          </p:blipFill>
          <p:spPr>
            <a:xfrm>
              <a:off x="-13905832" y="5737056"/>
              <a:ext cx="11952538" cy="7792621"/>
            </a:xfrm>
            <a:prstGeom prst="rect">
              <a:avLst/>
            </a:prstGeom>
            <a:ln w="57150">
              <a:solidFill>
                <a:srgbClr val="FF0000"/>
              </a:solidFill>
            </a:ln>
          </p:spPr>
        </p:pic>
        <p:grpSp>
          <p:nvGrpSpPr>
            <p:cNvPr id="36" name="Gruppo 35">
              <a:extLst>
                <a:ext uri="{FF2B5EF4-FFF2-40B4-BE49-F238E27FC236}">
                  <a16:creationId xmlns:a16="http://schemas.microsoft.com/office/drawing/2014/main" id="{A789D6B5-551D-C85B-8ACF-B7BFF4EFB5F0}"/>
                </a:ext>
              </a:extLst>
            </p:cNvPr>
            <p:cNvGrpSpPr/>
            <p:nvPr/>
          </p:nvGrpSpPr>
          <p:grpSpPr>
            <a:xfrm>
              <a:off x="-10254536" y="6612783"/>
              <a:ext cx="8901721" cy="3466099"/>
              <a:chOff x="20981875" y="7171082"/>
              <a:chExt cx="8901721" cy="3466099"/>
            </a:xfrm>
          </p:grpSpPr>
          <p:grpSp>
            <p:nvGrpSpPr>
              <p:cNvPr id="37" name="Gruppo 36">
                <a:extLst>
                  <a:ext uri="{FF2B5EF4-FFF2-40B4-BE49-F238E27FC236}">
                    <a16:creationId xmlns:a16="http://schemas.microsoft.com/office/drawing/2014/main" id="{C339A9F8-6C42-3979-B9B7-99B6FD725743}"/>
                  </a:ext>
                </a:extLst>
              </p:cNvPr>
              <p:cNvGrpSpPr/>
              <p:nvPr/>
            </p:nvGrpSpPr>
            <p:grpSpPr>
              <a:xfrm>
                <a:off x="25831871" y="7171082"/>
                <a:ext cx="4051725" cy="3466099"/>
                <a:chOff x="23843854" y="7214614"/>
                <a:chExt cx="4051725" cy="3466099"/>
              </a:xfrm>
            </p:grpSpPr>
            <p:grpSp>
              <p:nvGrpSpPr>
                <p:cNvPr id="41" name="Gruppo 40">
                  <a:extLst>
                    <a:ext uri="{FF2B5EF4-FFF2-40B4-BE49-F238E27FC236}">
                      <a16:creationId xmlns:a16="http://schemas.microsoft.com/office/drawing/2014/main" id="{AA654401-0F13-4086-212E-EF35B779522C}"/>
                    </a:ext>
                  </a:extLst>
                </p:cNvPr>
                <p:cNvGrpSpPr/>
                <p:nvPr/>
              </p:nvGrpSpPr>
              <p:grpSpPr>
                <a:xfrm>
                  <a:off x="23900854" y="9132973"/>
                  <a:ext cx="3994725" cy="1524356"/>
                  <a:chOff x="23736635" y="14677274"/>
                  <a:chExt cx="5190058" cy="1524356"/>
                </a:xfrm>
              </p:grpSpPr>
              <p:sp>
                <p:nvSpPr>
                  <p:cNvPr id="52" name="CasellaDiTesto 51">
                    <a:extLst>
                      <a:ext uri="{FF2B5EF4-FFF2-40B4-BE49-F238E27FC236}">
                        <a16:creationId xmlns:a16="http://schemas.microsoft.com/office/drawing/2014/main" id="{66D993A5-FB26-8576-2B3F-007D9B0313EC}"/>
                      </a:ext>
                    </a:extLst>
                  </p:cNvPr>
                  <p:cNvSpPr txBox="1"/>
                  <p:nvPr/>
                </p:nvSpPr>
                <p:spPr>
                  <a:xfrm>
                    <a:off x="24174505" y="14677274"/>
                    <a:ext cx="4752188" cy="15243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Amasis MT Pro" panose="020F0502020204030204" pitchFamily="18" charset="0"/>
                      </a:rPr>
                      <a:t>1% </a:t>
                    </a:r>
                    <a:r>
                      <a:rPr lang="en-US" sz="800" dirty="0" err="1">
                        <a:latin typeface="Amasis MT Pro" panose="020F0502020204030204" pitchFamily="18" charset="0"/>
                      </a:rPr>
                      <a:t>Citranox</a:t>
                    </a:r>
                    <a:r>
                      <a:rPr lang="en-US" sz="800" dirty="0">
                        <a:latin typeface="Amasis MT Pro" panose="020F0502020204030204" pitchFamily="18" charset="0"/>
                      </a:rPr>
                      <a:t>         </a:t>
                    </a:r>
                  </a:p>
                  <a:p>
                    <a:r>
                      <a:rPr lang="en-US" sz="800" dirty="0">
                        <a:latin typeface="Amasis MT Pro" panose="020F0502020204030204" pitchFamily="18" charset="0"/>
                      </a:rPr>
                      <a:t>10% HCl  </a:t>
                    </a:r>
                  </a:p>
                  <a:p>
                    <a:r>
                      <a:rPr lang="en-US" sz="800" dirty="0">
                        <a:latin typeface="Amasis MT Pro" panose="020F0502020204030204" pitchFamily="18" charset="0"/>
                      </a:rPr>
                      <a:t>Oven 550°C.</a:t>
                    </a:r>
                    <a:endParaRPr lang="en-GB" sz="800" dirty="0">
                      <a:latin typeface="Amasis MT Pro" panose="020F0502020204030204" pitchFamily="18" charset="0"/>
                    </a:endParaRPr>
                  </a:p>
                </p:txBody>
              </p:sp>
              <p:sp>
                <p:nvSpPr>
                  <p:cNvPr id="53" name="Ovale 52">
                    <a:extLst>
                      <a:ext uri="{FF2B5EF4-FFF2-40B4-BE49-F238E27FC236}">
                        <a16:creationId xmlns:a16="http://schemas.microsoft.com/office/drawing/2014/main" id="{DBE47179-6FC0-6B77-58B6-432121E98C39}"/>
                      </a:ext>
                    </a:extLst>
                  </p:cNvPr>
                  <p:cNvSpPr/>
                  <p:nvPr/>
                </p:nvSpPr>
                <p:spPr>
                  <a:xfrm>
                    <a:off x="23736635" y="14822491"/>
                    <a:ext cx="386862" cy="318323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sz="3200"/>
                  </a:p>
                </p:txBody>
              </p:sp>
            </p:grpSp>
            <p:grpSp>
              <p:nvGrpSpPr>
                <p:cNvPr id="42" name="Gruppo 41">
                  <a:extLst>
                    <a:ext uri="{FF2B5EF4-FFF2-40B4-BE49-F238E27FC236}">
                      <a16:creationId xmlns:a16="http://schemas.microsoft.com/office/drawing/2014/main" id="{657E264D-2950-2F3F-D9A0-DEC16E0A6F79}"/>
                    </a:ext>
                  </a:extLst>
                </p:cNvPr>
                <p:cNvGrpSpPr/>
                <p:nvPr/>
              </p:nvGrpSpPr>
              <p:grpSpPr>
                <a:xfrm>
                  <a:off x="23843854" y="7214614"/>
                  <a:ext cx="2960844" cy="825923"/>
                  <a:chOff x="23826269" y="7232199"/>
                  <a:chExt cx="2960844" cy="825923"/>
                </a:xfrm>
              </p:grpSpPr>
              <p:sp>
                <p:nvSpPr>
                  <p:cNvPr id="50" name="CasellaDiTesto 49">
                    <a:extLst>
                      <a:ext uri="{FF2B5EF4-FFF2-40B4-BE49-F238E27FC236}">
                        <a16:creationId xmlns:a16="http://schemas.microsoft.com/office/drawing/2014/main" id="{49510826-BC00-E4CE-243D-8E2330C6A618}"/>
                      </a:ext>
                    </a:extLst>
                  </p:cNvPr>
                  <p:cNvSpPr txBox="1"/>
                  <p:nvPr/>
                </p:nvSpPr>
                <p:spPr>
                  <a:xfrm>
                    <a:off x="24154263" y="7346754"/>
                    <a:ext cx="2632850" cy="7113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800" dirty="0">
                        <a:latin typeface="Amasis MT Pro" panose="020F0502020204030204" pitchFamily="18" charset="0"/>
                      </a:rPr>
                      <a:t>1% </a:t>
                    </a:r>
                    <a:r>
                      <a:rPr lang="en-US" sz="800" dirty="0" err="1">
                        <a:latin typeface="Amasis MT Pro" panose="020F0502020204030204" pitchFamily="18" charset="0"/>
                      </a:rPr>
                      <a:t>Citranox</a:t>
                    </a:r>
                    <a:endParaRPr lang="en-US" sz="800" dirty="0">
                      <a:latin typeface="Amasis MT Pro" panose="020F0502020204030204" pitchFamily="18" charset="0"/>
                    </a:endParaRPr>
                  </a:p>
                </p:txBody>
              </p:sp>
              <p:sp>
                <p:nvSpPr>
                  <p:cNvPr id="51" name="Rettangolo 50">
                    <a:extLst>
                      <a:ext uri="{FF2B5EF4-FFF2-40B4-BE49-F238E27FC236}">
                        <a16:creationId xmlns:a16="http://schemas.microsoft.com/office/drawing/2014/main" id="{4D8841A5-997B-F9F7-57C3-1F87840E1381}"/>
                      </a:ext>
                    </a:extLst>
                  </p:cNvPr>
                  <p:cNvSpPr/>
                  <p:nvPr/>
                </p:nvSpPr>
                <p:spPr>
                  <a:xfrm>
                    <a:off x="23826269" y="7232199"/>
                    <a:ext cx="2750863" cy="793634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43" name="Gruppo 42">
                  <a:extLst>
                    <a:ext uri="{FF2B5EF4-FFF2-40B4-BE49-F238E27FC236}">
                      <a16:creationId xmlns:a16="http://schemas.microsoft.com/office/drawing/2014/main" id="{5D831AC5-FEA8-E9DF-1E67-569C3B621E5D}"/>
                    </a:ext>
                  </a:extLst>
                </p:cNvPr>
                <p:cNvGrpSpPr/>
                <p:nvPr/>
              </p:nvGrpSpPr>
              <p:grpSpPr>
                <a:xfrm>
                  <a:off x="23843854" y="8150557"/>
                  <a:ext cx="2750861" cy="1123809"/>
                  <a:chOff x="23843854" y="8150557"/>
                  <a:chExt cx="2750861" cy="1123809"/>
                </a:xfrm>
              </p:grpSpPr>
              <p:grpSp>
                <p:nvGrpSpPr>
                  <p:cNvPr id="46" name="Gruppo 45">
                    <a:extLst>
                      <a:ext uri="{FF2B5EF4-FFF2-40B4-BE49-F238E27FC236}">
                        <a16:creationId xmlns:a16="http://schemas.microsoft.com/office/drawing/2014/main" id="{C2AEE96B-A187-3C9F-CCA9-EE7899A3671A}"/>
                      </a:ext>
                    </a:extLst>
                  </p:cNvPr>
                  <p:cNvGrpSpPr/>
                  <p:nvPr/>
                </p:nvGrpSpPr>
                <p:grpSpPr>
                  <a:xfrm>
                    <a:off x="23898510" y="8156508"/>
                    <a:ext cx="2696205" cy="1117858"/>
                    <a:chOff x="21015601" y="7247515"/>
                    <a:chExt cx="2467356" cy="1117858"/>
                  </a:xfrm>
                </p:grpSpPr>
                <p:sp>
                  <p:nvSpPr>
                    <p:cNvPr id="48" name="CasellaDiTesto 47">
                      <a:extLst>
                        <a:ext uri="{FF2B5EF4-FFF2-40B4-BE49-F238E27FC236}">
                          <a16:creationId xmlns:a16="http://schemas.microsoft.com/office/drawing/2014/main" id="{06C77A2D-63A9-28B3-3365-D03001F880A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310887" y="7247515"/>
                      <a:ext cx="2172070" cy="111785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800" dirty="0">
                          <a:latin typeface="Amasis MT Pro" panose="020F0502020204030204" pitchFamily="18" charset="0"/>
                        </a:rPr>
                        <a:t>1% </a:t>
                      </a:r>
                      <a:r>
                        <a:rPr lang="en-US" sz="800" dirty="0" err="1">
                          <a:latin typeface="Amasis MT Pro" panose="020F0502020204030204" pitchFamily="18" charset="0"/>
                        </a:rPr>
                        <a:t>Citranox</a:t>
                      </a:r>
                      <a:r>
                        <a:rPr lang="en-US" sz="800" dirty="0">
                          <a:latin typeface="Amasis MT Pro" panose="020F0502020204030204" pitchFamily="18" charset="0"/>
                        </a:rPr>
                        <a:t> </a:t>
                      </a:r>
                    </a:p>
                    <a:p>
                      <a:r>
                        <a:rPr lang="en-US" sz="800" dirty="0">
                          <a:latin typeface="Amasis MT Pro" panose="020F0502020204030204" pitchFamily="18" charset="0"/>
                        </a:rPr>
                        <a:t>10% HCl   </a:t>
                      </a:r>
                    </a:p>
                  </p:txBody>
                </p:sp>
                <p:sp>
                  <p:nvSpPr>
                    <p:cNvPr id="49" name="Ovale 48">
                      <a:extLst>
                        <a:ext uri="{FF2B5EF4-FFF2-40B4-BE49-F238E27FC236}">
                          <a16:creationId xmlns:a16="http://schemas.microsoft.com/office/drawing/2014/main" id="{CDC4E0F3-09A2-FC49-8C43-C1644B6A58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15601" y="7418937"/>
                      <a:ext cx="294726" cy="3183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dk1">
                        <a:shade val="15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7" name="Rettangolo 46">
                    <a:extLst>
                      <a:ext uri="{FF2B5EF4-FFF2-40B4-BE49-F238E27FC236}">
                        <a16:creationId xmlns:a16="http://schemas.microsoft.com/office/drawing/2014/main" id="{0F04457E-45D9-ADE2-CBD5-5F90501D343A}"/>
                      </a:ext>
                    </a:extLst>
                  </p:cNvPr>
                  <p:cNvSpPr/>
                  <p:nvPr/>
                </p:nvSpPr>
                <p:spPr>
                  <a:xfrm>
                    <a:off x="23843854" y="8150557"/>
                    <a:ext cx="2750861" cy="998835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 dirty="0"/>
                  </a:p>
                </p:txBody>
              </p:sp>
            </p:grpSp>
            <p:sp>
              <p:nvSpPr>
                <p:cNvPr id="44" name="Rettangolo 43">
                  <a:extLst>
                    <a:ext uri="{FF2B5EF4-FFF2-40B4-BE49-F238E27FC236}">
                      <a16:creationId xmlns:a16="http://schemas.microsoft.com/office/drawing/2014/main" id="{9AC5D88E-7813-A7FE-1319-2865D70EF22D}"/>
                    </a:ext>
                  </a:extLst>
                </p:cNvPr>
                <p:cNvSpPr/>
                <p:nvPr/>
              </p:nvSpPr>
              <p:spPr>
                <a:xfrm>
                  <a:off x="23843854" y="9227428"/>
                  <a:ext cx="2750861" cy="1453285"/>
                </a:xfrm>
                <a:prstGeom prst="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5" name="Ovale 44">
                  <a:extLst>
                    <a:ext uri="{FF2B5EF4-FFF2-40B4-BE49-F238E27FC236}">
                      <a16:creationId xmlns:a16="http://schemas.microsoft.com/office/drawing/2014/main" id="{B355B2C1-21BC-BF55-A8BC-CF0B7F4526DF}"/>
                    </a:ext>
                  </a:extLst>
                </p:cNvPr>
                <p:cNvSpPr/>
                <p:nvPr/>
              </p:nvSpPr>
              <p:spPr>
                <a:xfrm>
                  <a:off x="23922811" y="7499091"/>
                  <a:ext cx="297763" cy="3183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sz="3200"/>
                </a:p>
              </p:txBody>
            </p:sp>
          </p:grpSp>
          <p:grpSp>
            <p:nvGrpSpPr>
              <p:cNvPr id="38" name="Gruppo 37">
                <a:extLst>
                  <a:ext uri="{FF2B5EF4-FFF2-40B4-BE49-F238E27FC236}">
                    <a16:creationId xmlns:a16="http://schemas.microsoft.com/office/drawing/2014/main" id="{30118365-4CAF-CEF8-A0AC-59345BF64AEE}"/>
                  </a:ext>
                </a:extLst>
              </p:cNvPr>
              <p:cNvGrpSpPr/>
              <p:nvPr/>
            </p:nvGrpSpPr>
            <p:grpSpPr>
              <a:xfrm>
                <a:off x="20981875" y="9460873"/>
                <a:ext cx="4849996" cy="1117861"/>
                <a:chOff x="20981875" y="9460873"/>
                <a:chExt cx="4849996" cy="1117861"/>
              </a:xfrm>
            </p:grpSpPr>
            <p:sp>
              <p:nvSpPr>
                <p:cNvPr id="39" name="CasellaDiTesto 38">
                  <a:extLst>
                    <a:ext uri="{FF2B5EF4-FFF2-40B4-BE49-F238E27FC236}">
                      <a16:creationId xmlns:a16="http://schemas.microsoft.com/office/drawing/2014/main" id="{95331980-888C-2EAE-511D-FC06A7959AB4}"/>
                    </a:ext>
                  </a:extLst>
                </p:cNvPr>
                <p:cNvSpPr txBox="1"/>
                <p:nvPr/>
              </p:nvSpPr>
              <p:spPr>
                <a:xfrm>
                  <a:off x="20981875" y="9460873"/>
                  <a:ext cx="3912782" cy="111786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00" dirty="0"/>
                    <a:t>Lowest residual Hg(0) in the empty reactor.</a:t>
                  </a:r>
                </a:p>
              </p:txBody>
            </p:sp>
            <p:cxnSp>
              <p:nvCxnSpPr>
                <p:cNvPr id="40" name="Connettore 2 39">
                  <a:extLst>
                    <a:ext uri="{FF2B5EF4-FFF2-40B4-BE49-F238E27FC236}">
                      <a16:creationId xmlns:a16="http://schemas.microsoft.com/office/drawing/2014/main" id="{7FB4C51F-7795-A730-CD0B-E73E79C2017C}"/>
                    </a:ext>
                  </a:extLst>
                </p:cNvPr>
                <p:cNvCxnSpPr>
                  <a:cxnSpLocks/>
                  <a:stCxn id="44" idx="1"/>
                </p:cNvCxnSpPr>
                <p:nvPr/>
              </p:nvCxnSpPr>
              <p:spPr>
                <a:xfrm flipH="1" flipV="1">
                  <a:off x="24894656" y="9910538"/>
                  <a:ext cx="937215" cy="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8749356B-799F-D723-5197-CA1A69B7E748}"/>
              </a:ext>
            </a:extLst>
          </p:cNvPr>
          <p:cNvGrpSpPr/>
          <p:nvPr/>
        </p:nvGrpSpPr>
        <p:grpSpPr>
          <a:xfrm>
            <a:off x="6607435" y="4004972"/>
            <a:ext cx="4680024" cy="2628501"/>
            <a:chOff x="1125749" y="25957340"/>
            <a:chExt cx="15176477" cy="9520073"/>
          </a:xfrm>
        </p:grpSpPr>
        <p:grpSp>
          <p:nvGrpSpPr>
            <p:cNvPr id="62" name="Gruppo 61">
              <a:extLst>
                <a:ext uri="{FF2B5EF4-FFF2-40B4-BE49-F238E27FC236}">
                  <a16:creationId xmlns:a16="http://schemas.microsoft.com/office/drawing/2014/main" id="{5D34B302-D203-5E03-5B6E-D2BC9BCAAC0E}"/>
                </a:ext>
              </a:extLst>
            </p:cNvPr>
            <p:cNvGrpSpPr/>
            <p:nvPr/>
          </p:nvGrpSpPr>
          <p:grpSpPr>
            <a:xfrm>
              <a:off x="1125749" y="25957340"/>
              <a:ext cx="15176477" cy="9520073"/>
              <a:chOff x="15154120" y="30832605"/>
              <a:chExt cx="12613589" cy="7751943"/>
            </a:xfrm>
          </p:grpSpPr>
          <p:grpSp>
            <p:nvGrpSpPr>
              <p:cNvPr id="64" name="Gruppo 63">
                <a:extLst>
                  <a:ext uri="{FF2B5EF4-FFF2-40B4-BE49-F238E27FC236}">
                    <a16:creationId xmlns:a16="http://schemas.microsoft.com/office/drawing/2014/main" id="{C18B893C-C64D-5EF5-CAAE-838860BBB0D5}"/>
                  </a:ext>
                </a:extLst>
              </p:cNvPr>
              <p:cNvGrpSpPr/>
              <p:nvPr/>
            </p:nvGrpSpPr>
            <p:grpSpPr>
              <a:xfrm>
                <a:off x="15154120" y="30832605"/>
                <a:ext cx="12613589" cy="7751943"/>
                <a:chOff x="15154120" y="30832605"/>
                <a:chExt cx="12613589" cy="7751943"/>
              </a:xfrm>
            </p:grpSpPr>
            <p:pic>
              <p:nvPicPr>
                <p:cNvPr id="66" name="Immagine 65" descr="Immagine che contiene testo, schermata, diagramma, Diagramma&#10;&#10;Descrizione generata automaticamente">
                  <a:extLst>
                    <a:ext uri="{FF2B5EF4-FFF2-40B4-BE49-F238E27FC236}">
                      <a16:creationId xmlns:a16="http://schemas.microsoft.com/office/drawing/2014/main" id="{23FCA35F-D33D-89A9-DF1E-95DDAA82C6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40" t="2809" r="6535"/>
                <a:stretch/>
              </p:blipFill>
              <p:spPr>
                <a:xfrm>
                  <a:off x="15154120" y="30832605"/>
                  <a:ext cx="12613589" cy="7751943"/>
                </a:xfrm>
                <a:prstGeom prst="rect">
                  <a:avLst/>
                </a:prstGeom>
                <a:ln w="57150">
                  <a:solidFill>
                    <a:schemeClr val="accent1"/>
                  </a:solidFill>
                </a:ln>
              </p:spPr>
            </p:pic>
            <p:sp>
              <p:nvSpPr>
                <p:cNvPr id="67" name="CasellaDiTesto 66">
                  <a:extLst>
                    <a:ext uri="{FF2B5EF4-FFF2-40B4-BE49-F238E27FC236}">
                      <a16:creationId xmlns:a16="http://schemas.microsoft.com/office/drawing/2014/main" id="{F684CE5D-663C-BFD9-66C8-77A1AB0A60F5}"/>
                    </a:ext>
                  </a:extLst>
                </p:cNvPr>
                <p:cNvSpPr txBox="1"/>
                <p:nvPr/>
              </p:nvSpPr>
              <p:spPr>
                <a:xfrm>
                  <a:off x="16377962" y="31442158"/>
                  <a:ext cx="1685925" cy="2791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dirty="0"/>
                    <a:t>Dark</a:t>
                  </a:r>
                </a:p>
              </p:txBody>
            </p:sp>
          </p:grpSp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CC591855-A37E-A3CB-1C23-D8BA10AA0909}"/>
                  </a:ext>
                </a:extLst>
              </p:cNvPr>
              <p:cNvSpPr txBox="1"/>
              <p:nvPr/>
            </p:nvSpPr>
            <p:spPr>
              <a:xfrm>
                <a:off x="21489308" y="31442158"/>
                <a:ext cx="1685925" cy="279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/>
                  <a:t>UV light</a:t>
                </a:r>
              </a:p>
            </p:txBody>
          </p:sp>
        </p:grpSp>
        <p:pic>
          <p:nvPicPr>
            <p:cNvPr id="63" name="Immagine 62">
              <a:extLst>
                <a:ext uri="{FF2B5EF4-FFF2-40B4-BE49-F238E27FC236}">
                  <a16:creationId xmlns:a16="http://schemas.microsoft.com/office/drawing/2014/main" id="{A7A78C1D-E2FB-E804-ED4E-58E788F81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5586" r="1729"/>
            <a:stretch/>
          </p:blipFill>
          <p:spPr>
            <a:xfrm>
              <a:off x="5170624" y="31888877"/>
              <a:ext cx="10522913" cy="2537812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</p:pic>
      </p:grp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88C02504-2713-FE47-FE3B-5B81F53D0C2D}"/>
              </a:ext>
            </a:extLst>
          </p:cNvPr>
          <p:cNvSpPr txBox="1"/>
          <p:nvPr/>
        </p:nvSpPr>
        <p:spPr>
          <a:xfrm>
            <a:off x="2609025" y="811388"/>
            <a:ext cx="6099906" cy="3407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951"/>
              </a:spcAft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G. Celli</a:t>
            </a:r>
            <a:r>
              <a:rPr lang="fr-FR" sz="1200" b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</a:rPr>
              <a:t>, Z. Gao</a:t>
            </a:r>
            <a:r>
              <a:rPr lang="fr-FR" sz="11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</a:rPr>
              <a:t>, D. Armstrong</a:t>
            </a:r>
            <a:r>
              <a:rPr lang="fr-FR" sz="11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</a:rPr>
              <a:t>, A. Spolaor</a:t>
            </a:r>
            <a:r>
              <a:rPr lang="fr-FR" sz="11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1,3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</a:rPr>
              <a:t>, W.R.L. Cairns</a:t>
            </a:r>
            <a:r>
              <a:rPr lang="fr-FR" sz="11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1,3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</a:rPr>
              <a:t>, F. Wang</a:t>
            </a:r>
            <a:r>
              <a:rPr lang="fr-FR" sz="11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89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89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Amasis MT Pro</vt:lpstr>
      <vt:lpstr>Aptos</vt:lpstr>
      <vt:lpstr>Aptos Display</vt:lpstr>
      <vt:lpstr>Arial</vt:lpstr>
      <vt:lpstr>Calibri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Giuditta Celli</dc:creator>
  <cp:lastModifiedBy>Giuditta Celli</cp:lastModifiedBy>
  <cp:revision>1</cp:revision>
  <dcterms:created xsi:type="dcterms:W3CDTF">2025-02-04T10:47:00Z</dcterms:created>
  <dcterms:modified xsi:type="dcterms:W3CDTF">2025-02-04T10:58:40Z</dcterms:modified>
</cp:coreProperties>
</file>